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48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44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0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08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18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176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8508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978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3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4458D4-FD34-48C8-98A0-384314425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10DEB5-7AB4-4C39-BAB8-6FEC5B6D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433C01-06A9-4EBC-A32D-321F1AD01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3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80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3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8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92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62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44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499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4ADA033-58E2-48BD-9955-AB893768A21E}" type="datetimeFigureOut">
              <a:rPr lang="cs-CZ" smtClean="0"/>
              <a:pPr/>
              <a:t>19.11.2024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EAC711D-C2B4-4538-A2FD-C1F86E2D6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69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sstavbrno.cz/index.php/kriteria-prijimaciho-rizen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hlaskynastredni.cz/" TargetMode="External"/><Relationship Id="rId2" Type="http://schemas.openxmlformats.org/officeDocument/2006/relationships/hyperlink" Target="http://www.spsstavbrno.cz/index.php/prihlaska-ke-vzdelavan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sstavbrno.cz/index.php/prihlaska-ke-vzdelavan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sstavbrno.cz/index.php/pripravne-kurz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5DD73-91E6-4276-B559-FA3E55B85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157682"/>
            <a:ext cx="8574622" cy="2838586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chemeClr val="tx2"/>
                </a:solidFill>
              </a:rPr>
              <a:t>Studium na SPŠ stavební Brno</a:t>
            </a: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sz="3100" dirty="0">
                <a:solidFill>
                  <a:schemeClr val="tx2"/>
                </a:solidFill>
              </a:rPr>
              <a:t>(</a:t>
            </a:r>
            <a:r>
              <a:rPr lang="cs-CZ" sz="2800" dirty="0">
                <a:solidFill>
                  <a:schemeClr val="tx2"/>
                </a:solidFill>
              </a:rPr>
              <a:t>studijní obory</a:t>
            </a:r>
            <a:r>
              <a:rPr lang="cs-CZ" sz="3100" dirty="0">
                <a:solidFill>
                  <a:schemeClr val="tx2"/>
                </a:solidFill>
              </a:rPr>
              <a:t>) </a:t>
            </a:r>
            <a:r>
              <a:rPr lang="cs-CZ" sz="5400" dirty="0">
                <a:solidFill>
                  <a:schemeClr val="tx2"/>
                </a:solidFill>
              </a:rPr>
              <a:t/>
            </a:r>
            <a:br>
              <a:rPr lang="cs-CZ" sz="5400" dirty="0">
                <a:solidFill>
                  <a:schemeClr val="tx2"/>
                </a:solidFill>
              </a:rPr>
            </a:br>
            <a:r>
              <a:rPr lang="cs-CZ" sz="4400" dirty="0">
                <a:solidFill>
                  <a:schemeClr val="tx2"/>
                </a:solidFill>
              </a:rPr>
              <a:t>Přijímací řízení</a:t>
            </a:r>
            <a:r>
              <a:rPr lang="cs-CZ" sz="5400" dirty="0">
                <a:solidFill>
                  <a:schemeClr val="tx2"/>
                </a:solidFill>
              </a:rPr>
              <a:t/>
            </a:r>
            <a:br>
              <a:rPr lang="cs-CZ" sz="5400" dirty="0">
                <a:solidFill>
                  <a:schemeClr val="tx2"/>
                </a:solidFill>
              </a:rPr>
            </a:b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04C3F4-EF82-4228-9F4A-0B1E82A90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sz="1600" dirty="0"/>
          </a:p>
          <a:p>
            <a:pPr algn="ctr"/>
            <a:endParaRPr lang="cs-CZ" sz="1600" dirty="0"/>
          </a:p>
          <a:p>
            <a:pPr algn="ctr"/>
            <a:r>
              <a:rPr lang="cs-CZ" sz="1600" dirty="0"/>
              <a:t>Den otevřených dveří Střední průmyslové školy stavební Brno</a:t>
            </a:r>
          </a:p>
          <a:p>
            <a:endParaRPr lang="cs-CZ" dirty="0"/>
          </a:p>
        </p:txBody>
      </p:sp>
      <p:pic>
        <p:nvPicPr>
          <p:cNvPr id="4" name="Picture 5" descr="C:\Users\Eva\Downloads\spss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72" y="571480"/>
            <a:ext cx="1985484" cy="1000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451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ABD4A81-EC04-4010-B58B-6A670A1A5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Přijímací řízení pro školní rok </a:t>
            </a:r>
            <a:r>
              <a:rPr lang="cs-CZ" b="1" dirty="0" smtClean="0">
                <a:solidFill>
                  <a:schemeClr val="tx2"/>
                </a:solidFill>
              </a:rPr>
              <a:t>2025/2026</a:t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b="1" dirty="0">
                <a:solidFill>
                  <a:schemeClr val="tx2"/>
                </a:solidFill>
              </a:rPr>
              <a:t/>
            </a:r>
            <a:br>
              <a:rPr lang="cs-CZ" b="1" dirty="0">
                <a:solidFill>
                  <a:schemeClr val="tx2"/>
                </a:solidFill>
              </a:rPr>
            </a:br>
            <a:r>
              <a:rPr lang="cs-CZ" sz="2200" dirty="0">
                <a:solidFill>
                  <a:schemeClr val="tx2"/>
                </a:solidFill>
              </a:rPr>
              <a:t>Počet přijímaných žáků v denní formě vzdělávání:</a:t>
            </a:r>
            <a:endParaRPr lang="cs-CZ" sz="2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928964"/>
              </p:ext>
            </p:extLst>
          </p:nvPr>
        </p:nvGraphicFramePr>
        <p:xfrm>
          <a:off x="1484313" y="2527070"/>
          <a:ext cx="9879186" cy="2621279"/>
        </p:xfrm>
        <a:graphic>
          <a:graphicData uri="http://schemas.openxmlformats.org/drawingml/2006/table">
            <a:tbl>
              <a:tblPr/>
              <a:tblGrid>
                <a:gridCol w="3293062">
                  <a:extLst>
                    <a:ext uri="{9D8B030D-6E8A-4147-A177-3AD203B41FA5}">
                      <a16:colId xmlns:a16="http://schemas.microsoft.com/office/drawing/2014/main" val="2713977303"/>
                    </a:ext>
                  </a:extLst>
                </a:gridCol>
                <a:gridCol w="3293062">
                  <a:extLst>
                    <a:ext uri="{9D8B030D-6E8A-4147-A177-3AD203B41FA5}">
                      <a16:colId xmlns:a16="http://schemas.microsoft.com/office/drawing/2014/main" val="2993536983"/>
                    </a:ext>
                  </a:extLst>
                </a:gridCol>
                <a:gridCol w="3293062">
                  <a:extLst>
                    <a:ext uri="{9D8B030D-6E8A-4147-A177-3AD203B41FA5}">
                      <a16:colId xmlns:a16="http://schemas.microsoft.com/office/drawing/2014/main" val="4054492895"/>
                    </a:ext>
                  </a:extLst>
                </a:gridCol>
              </a:tblGrid>
              <a:tr h="1191491">
                <a:tc>
                  <a:txBody>
                    <a:bodyPr/>
                    <a:lstStyle/>
                    <a:p>
                      <a:pPr algn="ctr"/>
                      <a:endParaRPr lang="cs-CZ" sz="1800" b="1" dirty="0" smtClean="0"/>
                    </a:p>
                    <a:p>
                      <a:pPr algn="ctr"/>
                      <a:r>
                        <a:rPr lang="cs-CZ" sz="1800" b="1" dirty="0" smtClean="0"/>
                        <a:t>Kód </a:t>
                      </a:r>
                      <a:r>
                        <a:rPr lang="cs-CZ" sz="1800" b="1" dirty="0"/>
                        <a:t>oboru</a:t>
                      </a:r>
                      <a:br>
                        <a:rPr lang="cs-CZ" sz="1800" b="1" dirty="0"/>
                      </a:b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Obor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/>
                        <a:t>Bude přijato</a:t>
                      </a:r>
                      <a:endParaRPr lang="cs-CZ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058122"/>
                  </a:ext>
                </a:extLst>
              </a:tr>
              <a:tr h="476596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36-47-M/01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Stavebnictví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/>
                        <a:t>120</a:t>
                      </a:r>
                      <a:endParaRPr lang="cs-CZ" sz="18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115579"/>
                  </a:ext>
                </a:extLst>
              </a:tr>
              <a:tr h="476596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36-46-M/01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/>
                        <a:t>Geodézie a katastr nemovitostí</a:t>
                      </a:r>
                      <a:endParaRPr lang="cs-CZ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580916"/>
                  </a:ext>
                </a:extLst>
              </a:tr>
              <a:tr h="476596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78-42-M/01</a:t>
                      </a:r>
                      <a:endParaRPr lang="cs-CZ" sz="18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Technické lyceum</a:t>
                      </a:r>
                      <a:endParaRPr lang="cs-CZ" sz="18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314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1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Přijímací řízení pro školní rok </a:t>
            </a:r>
            <a:r>
              <a:rPr lang="cs-CZ" b="1" dirty="0" smtClean="0">
                <a:solidFill>
                  <a:schemeClr val="tx2"/>
                </a:solidFill>
              </a:rPr>
              <a:t>2025/2026</a:t>
            </a:r>
            <a:r>
              <a:rPr lang="cs-CZ" b="1" dirty="0">
                <a:solidFill>
                  <a:schemeClr val="tx2"/>
                </a:solidFill>
              </a:rPr>
              <a:t/>
            </a:r>
            <a:br>
              <a:rPr lang="cs-CZ" b="1" dirty="0">
                <a:solidFill>
                  <a:schemeClr val="tx2"/>
                </a:solidFill>
              </a:rPr>
            </a:br>
            <a:r>
              <a:rPr lang="cs-CZ" sz="3100" b="1" dirty="0">
                <a:solidFill>
                  <a:schemeClr val="tx2"/>
                </a:solidFill>
              </a:rPr>
              <a:t>I. kolo  přijímacího  řízení  pro  školní  rok  </a:t>
            </a:r>
            <a:r>
              <a:rPr lang="cs-CZ" sz="3100" b="1" dirty="0" smtClean="0">
                <a:solidFill>
                  <a:schemeClr val="tx2"/>
                </a:solidFill>
              </a:rPr>
              <a:t>2025/2026</a:t>
            </a:r>
            <a:r>
              <a:rPr lang="cs-CZ" b="1" dirty="0">
                <a:solidFill>
                  <a:schemeClr val="tx2"/>
                </a:solidFill>
              </a:rPr>
              <a:t/>
            </a:r>
            <a:br>
              <a:rPr lang="cs-CZ" b="1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28305"/>
            <a:ext cx="10018713" cy="4305993"/>
          </a:xfrm>
        </p:spPr>
        <p:txBody>
          <a:bodyPr/>
          <a:lstStyle/>
          <a:p>
            <a:r>
              <a:rPr lang="cs-CZ" b="1" dirty="0"/>
              <a:t>KRITÉRIA  PŘIJÍMACÍHO  ŘÍZENÍ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 přijímacím řízení ředitel školy hodnotí u uchazečů následující skutečnosti:</a:t>
            </a:r>
            <a:br>
              <a:rPr lang="cs-CZ" dirty="0"/>
            </a:br>
            <a:r>
              <a:rPr lang="cs-CZ" dirty="0"/>
              <a:t>a)    znalosti uchazeče vyjádřené hodnocením na vysvědčeních z předchozího </a:t>
            </a:r>
            <a:r>
              <a:rPr lang="cs-CZ" dirty="0" smtClean="0"/>
              <a:t>vzdělávání </a:t>
            </a:r>
            <a:r>
              <a:rPr lang="cs-CZ" dirty="0" smtClean="0">
                <a:solidFill>
                  <a:srgbClr val="FF0000"/>
                </a:solidFill>
              </a:rPr>
              <a:t>(1. a 2. pololetí 8. ročníku a 1. pololetí 9. ročníku)</a:t>
            </a:r>
            <a:r>
              <a:rPr lang="cs-CZ" dirty="0" smtClean="0"/>
              <a:t>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b)    výsledky jednotné přijímací zkoušky a</a:t>
            </a:r>
            <a:br>
              <a:rPr lang="cs-CZ" dirty="0"/>
            </a:br>
            <a:r>
              <a:rPr lang="cs-CZ" dirty="0"/>
              <a:t>c)    další skutečnosti, které osvědčují vhodné schopnosti, vědomosti a zájmy uchazeče </a:t>
            </a:r>
            <a:r>
              <a:rPr lang="cs-CZ" dirty="0" smtClean="0"/>
              <a:t>(jazykové </a:t>
            </a:r>
            <a:r>
              <a:rPr lang="cs-CZ" dirty="0"/>
              <a:t>zkoušky, vysvědčení ze ZUŠ, soutěž „Architektem a stavařem nanečisto“, apod</a:t>
            </a:r>
            <a:r>
              <a:rPr lang="cs-CZ" dirty="0" smtClean="0"/>
              <a:t>.)</a:t>
            </a:r>
          </a:p>
          <a:p>
            <a:r>
              <a:rPr lang="cs-CZ" dirty="0">
                <a:hlinkClick r:id="rId2"/>
              </a:rPr>
              <a:t>http://www.spsstavbrno.cz/index.php/kriteria-prijimaciho-rizeni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29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3825"/>
            <a:ext cx="10018713" cy="109728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Přihláška ke vzdělávání</a:t>
            </a:r>
            <a:br>
              <a:rPr lang="cs-CZ" b="1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288473"/>
            <a:ext cx="10018713" cy="5760720"/>
          </a:xfrm>
        </p:spPr>
        <p:txBody>
          <a:bodyPr>
            <a:normAutofit/>
          </a:bodyPr>
          <a:lstStyle/>
          <a:p>
            <a:r>
              <a:rPr lang="cs-CZ" dirty="0" smtClean="0"/>
              <a:t>Termín podání přihlášky: </a:t>
            </a:r>
            <a:r>
              <a:rPr lang="cs-CZ" dirty="0" smtClean="0">
                <a:solidFill>
                  <a:srgbClr val="FF0000"/>
                </a:solidFill>
              </a:rPr>
              <a:t>do 20. února 2025</a:t>
            </a:r>
          </a:p>
          <a:p>
            <a:r>
              <a:rPr lang="cs-CZ" dirty="0" smtClean="0"/>
              <a:t>Počet přihlášek: maximálně 3 přihlášky na různé obory bez talentové zkoušky + 2 přihlášky na obory s talentovou zkouškou</a:t>
            </a:r>
          </a:p>
          <a:p>
            <a:r>
              <a:rPr lang="cs-CZ" dirty="0" smtClean="0"/>
              <a:t>Potvrzení o zdravotní způsobilosti: nevyžadujeme</a:t>
            </a:r>
          </a:p>
          <a:p>
            <a:r>
              <a:rPr lang="cs-CZ" dirty="0" smtClean="0"/>
              <a:t>Kontakty: uveďte číslo telefonu a funkční e-mailovou adresu na zákonného zástupce a uchazeče (důležité)</a:t>
            </a:r>
          </a:p>
          <a:p>
            <a:r>
              <a:rPr lang="cs-CZ" dirty="0" smtClean="0"/>
              <a:t>Klasifikace ze ZŠ: </a:t>
            </a:r>
            <a:r>
              <a:rPr lang="cs-CZ" dirty="0" smtClean="0">
                <a:solidFill>
                  <a:srgbClr val="FF0000"/>
                </a:solidFill>
              </a:rPr>
              <a:t>1. a 2. pololetí 8. ročníku a 1. pololetí 9. ročníku </a:t>
            </a:r>
            <a:r>
              <a:rPr lang="cs-CZ" dirty="0" smtClean="0"/>
              <a:t>potvrzené školou (razítko a podpis) </a:t>
            </a:r>
          </a:p>
          <a:p>
            <a:r>
              <a:rPr lang="cs-CZ" dirty="0" smtClean="0"/>
              <a:t>Přílohy: např. posudek ze Školského poradenského </a:t>
            </a:r>
            <a:r>
              <a:rPr lang="cs-CZ" dirty="0"/>
              <a:t>zařízení (ŠPZ</a:t>
            </a:r>
            <a:r>
              <a:rPr lang="cs-CZ" dirty="0" smtClean="0"/>
              <a:t>), vysvědčení ze ZUŠ, ověřený jazykový certifikát apod.</a:t>
            </a:r>
          </a:p>
          <a:p>
            <a:r>
              <a:rPr lang="cs-CZ" dirty="0"/>
              <a:t>Více informací na: </a:t>
            </a:r>
            <a:r>
              <a:rPr lang="cs-CZ" dirty="0">
                <a:hlinkClick r:id="rId2"/>
              </a:rPr>
              <a:t>http://www.spsstavbrno.cz/index.php/prihlaska-ke-vzdelavani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 a </a:t>
            </a:r>
            <a:r>
              <a:rPr lang="cs-CZ" dirty="0" smtClean="0">
                <a:hlinkClick r:id="rId3"/>
              </a:rPr>
              <a:t>http://www.prihlaskynastredni.cz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49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92876"/>
          </a:xfrm>
        </p:spPr>
        <p:txBody>
          <a:bodyPr>
            <a:normAutofit fontScale="90000"/>
          </a:bodyPr>
          <a:lstStyle/>
          <a:p>
            <a:pPr fontAlgn="ctr"/>
            <a:r>
              <a:rPr lang="cs-CZ" b="1" dirty="0" smtClean="0">
                <a:solidFill>
                  <a:schemeClr val="tx2"/>
                </a:solidFill>
              </a:rPr>
              <a:t>Zaměření oboru Stavebnictví</a:t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b="1" dirty="0">
                <a:solidFill>
                  <a:schemeClr val="tx2"/>
                </a:solidFill>
              </a:rPr>
              <a:t>36-47-M/01</a:t>
            </a: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11185"/>
            <a:ext cx="10018713" cy="358001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Na oboru Stavebnictví si můžete zvolit tato zaměření: </a:t>
            </a:r>
          </a:p>
          <a:p>
            <a:r>
              <a:rPr lang="cs-CZ" sz="1800" dirty="0" smtClean="0"/>
              <a:t>Dopravní stavby (D)</a:t>
            </a:r>
          </a:p>
          <a:p>
            <a:r>
              <a:rPr lang="cs-CZ" sz="1800" dirty="0"/>
              <a:t>Pozemní </a:t>
            </a:r>
            <a:r>
              <a:rPr lang="cs-CZ" sz="1800" dirty="0" smtClean="0"/>
              <a:t>stavby (S)</a:t>
            </a:r>
            <a:endParaRPr lang="cs-CZ" sz="1800" dirty="0"/>
          </a:p>
          <a:p>
            <a:r>
              <a:rPr lang="cs-CZ" sz="1800" dirty="0" smtClean="0"/>
              <a:t>Rekonstrukce staveb a architektura (R)</a:t>
            </a:r>
          </a:p>
          <a:p>
            <a:r>
              <a:rPr lang="cs-CZ" sz="1800" dirty="0" smtClean="0"/>
              <a:t>Vodohospodářské stavby (V)</a:t>
            </a:r>
          </a:p>
          <a:p>
            <a:endParaRPr lang="cs-CZ" sz="1800" dirty="0"/>
          </a:p>
          <a:p>
            <a:r>
              <a:rPr lang="cs-CZ" sz="1800" dirty="0"/>
              <a:t>Volba zaměření oboru Stavebnictví bude řešena po přijetí uchazeče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Více </a:t>
            </a:r>
            <a:r>
              <a:rPr lang="cs-CZ" sz="1800" dirty="0"/>
              <a:t>informací: </a:t>
            </a:r>
            <a:r>
              <a:rPr lang="cs-CZ" sz="1800" dirty="0" smtClean="0">
                <a:hlinkClick r:id="rId2"/>
              </a:rPr>
              <a:t>http://www.spsstavbrno.cz/index.php/prihlaska-ke-vzdelavani/</a:t>
            </a:r>
            <a:r>
              <a:rPr lang="cs-CZ" sz="1800" dirty="0" smtClean="0"/>
              <a:t> (bod e)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501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Přijímací zkoušky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Jednotná přijímací zkouška (CERMAT): didaktický test z matematiky a českého jazyka a literatury</a:t>
            </a:r>
          </a:p>
          <a:p>
            <a:r>
              <a:rPr lang="cs-CZ" dirty="0" smtClean="0"/>
              <a:t>Termín: </a:t>
            </a:r>
            <a:r>
              <a:rPr lang="cs-CZ" dirty="0" smtClean="0">
                <a:solidFill>
                  <a:srgbClr val="FF0000"/>
                </a:solidFill>
              </a:rPr>
              <a:t>11. a 14. dubna 2025</a:t>
            </a:r>
          </a:p>
          <a:p>
            <a:r>
              <a:rPr lang="cs-CZ" dirty="0" smtClean="0"/>
              <a:t>Pozvánky: cca 14 dní před zkouškami budou zaslány e-mailem zákonnému zástupci</a:t>
            </a:r>
          </a:p>
          <a:p>
            <a:r>
              <a:rPr lang="cs-CZ" dirty="0" smtClean="0"/>
              <a:t>Výsledky: </a:t>
            </a:r>
            <a:r>
              <a:rPr lang="cs-CZ" dirty="0">
                <a:solidFill>
                  <a:srgbClr val="FF0000"/>
                </a:solidFill>
              </a:rPr>
              <a:t>?</a:t>
            </a:r>
            <a:r>
              <a:rPr lang="cs-CZ" dirty="0" smtClean="0">
                <a:solidFill>
                  <a:srgbClr val="FF0000"/>
                </a:solidFill>
              </a:rPr>
              <a:t>. května 2025</a:t>
            </a:r>
          </a:p>
          <a:p>
            <a:r>
              <a:rPr lang="cs-CZ" dirty="0" smtClean="0"/>
              <a:t>Více informací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http://www.prihlaskynastredni.cz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1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Přípravné kurzy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Matematika, český jazyk a literatura</a:t>
            </a:r>
          </a:p>
          <a:p>
            <a:r>
              <a:rPr lang="cs-CZ" dirty="0" smtClean="0"/>
              <a:t>Termín: každou středu od 5. února 2025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od 14:10 do 15:45 (prezenční forma)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Cena: 1 600 Kč za oba předměty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Více </a:t>
            </a:r>
            <a:r>
              <a:rPr lang="cs-CZ" dirty="0"/>
              <a:t>informací: </a:t>
            </a:r>
            <a:r>
              <a:rPr lang="cs-CZ" dirty="0">
                <a:hlinkClick r:id="rId2"/>
              </a:rPr>
              <a:t>http://www.spsstavbrno.cz/index.php/pripravne-kurzy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4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Děkuji za pozornost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Mgr. Oldřich </a:t>
            </a:r>
            <a:r>
              <a:rPr lang="cs-CZ" dirty="0" err="1" smtClean="0"/>
              <a:t>Semík</a:t>
            </a:r>
            <a:endParaRPr lang="cs-CZ" dirty="0" smtClean="0"/>
          </a:p>
          <a:p>
            <a:r>
              <a:rPr lang="cs-CZ" dirty="0" smtClean="0"/>
              <a:t>zástupce ředitele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3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C9C428A2-1D8C-419D-B123-E097935C1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118" y="1143778"/>
            <a:ext cx="10017409" cy="4648764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Kontakt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 smtClean="0"/>
              <a:t>Mgr. Oldřich </a:t>
            </a:r>
            <a:r>
              <a:rPr lang="cs-CZ" sz="2400" dirty="0" err="1" smtClean="0"/>
              <a:t>Semík</a:t>
            </a:r>
            <a:r>
              <a:rPr lang="cs-CZ" sz="2400" dirty="0" smtClean="0"/>
              <a:t>, zástupce ředitele</a:t>
            </a:r>
            <a:endParaRPr lang="cs-CZ" sz="24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Střední průmyslová škola stavební Brno, p. o.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 err="1"/>
              <a:t>Kudelova</a:t>
            </a:r>
            <a:r>
              <a:rPr lang="cs-CZ" sz="2400" dirty="0"/>
              <a:t> 1855/8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 smtClean="0"/>
              <a:t>662 51 </a:t>
            </a:r>
            <a:r>
              <a:rPr lang="cs-CZ" sz="2400" dirty="0"/>
              <a:t>Brno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endParaRPr lang="cs-CZ" sz="24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tel.: +420 533 446 120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e-mail: </a:t>
            </a:r>
            <a:r>
              <a:rPr lang="cs-CZ" sz="2400" dirty="0" smtClean="0"/>
              <a:t>semik@spsstavbrno.cz</a:t>
            </a:r>
            <a:endParaRPr lang="cs-CZ" sz="2400" dirty="0"/>
          </a:p>
          <a:p>
            <a:pPr algn="ctr">
              <a:spcBef>
                <a:spcPts val="0"/>
              </a:spcBef>
              <a:buSzPts val="3480"/>
              <a:buNone/>
            </a:pPr>
            <a:r>
              <a:rPr lang="cs-CZ" sz="2400" dirty="0"/>
              <a:t>web: www.</a:t>
            </a:r>
            <a:r>
              <a:rPr lang="cs-CZ" sz="2400" dirty="0" err="1"/>
              <a:t>spsstavbrno.cz</a:t>
            </a:r>
            <a:endParaRPr lang="cs-CZ" sz="24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ISDS: pgn2zfj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endParaRPr lang="cs-CZ" sz="24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SzPts val="3480"/>
              <a:buNone/>
            </a:pPr>
            <a:r>
              <a:rPr lang="cs-CZ" sz="2400" dirty="0"/>
              <a:t>Zřizovatel: Jihomoravský kraj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15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zluta">
      <a:dk1>
        <a:sysClr val="windowText" lastClr="000000"/>
      </a:dk1>
      <a:lt1>
        <a:sysClr val="window" lastClr="FFFFFF"/>
      </a:lt1>
      <a:dk2>
        <a:srgbClr val="741942"/>
      </a:dk2>
      <a:lt2>
        <a:srgbClr val="CDD0D1"/>
      </a:lt2>
      <a:accent1>
        <a:srgbClr val="741942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tf00001233</Template>
  <TotalTime>6256</TotalTime>
  <Words>332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Paralaxa</vt:lpstr>
      <vt:lpstr>Studium na SPŠ stavební Brno (studijní obory)  Přijímací řízení </vt:lpstr>
      <vt:lpstr>Přijímací řízení pro školní rok 2025/2026  Počet přijímaných žáků v denní formě vzdělávání:</vt:lpstr>
      <vt:lpstr>Přijímací řízení pro školní rok 2025/2026 I. kolo  přijímacího  řízení  pro  školní  rok  2025/2026 </vt:lpstr>
      <vt:lpstr>Přihláška ke vzdělávání </vt:lpstr>
      <vt:lpstr>Zaměření oboru Stavebnictví 36-47-M/01 </vt:lpstr>
      <vt:lpstr>Přijímací zkoušky</vt:lpstr>
      <vt:lpstr>Přípravné kurzy</vt:lpstr>
      <vt:lpstr>Děkuji za pozornost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Pozemní stavby Rekonstrukce staveb a architektura (obor)  Stavebnictví ( zaměření)</dc:title>
  <dc:creator>Uživatel systému Windows</dc:creator>
  <cp:lastModifiedBy>Mgr. Oldrich Semik</cp:lastModifiedBy>
  <cp:revision>61</cp:revision>
  <dcterms:created xsi:type="dcterms:W3CDTF">2020-12-07T21:04:50Z</dcterms:created>
  <dcterms:modified xsi:type="dcterms:W3CDTF">2024-11-19T15:03:45Z</dcterms:modified>
  <cp:contentStatus/>
</cp:coreProperties>
</file>