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6" r:id="rId6"/>
    <p:sldId id="267" r:id="rId7"/>
    <p:sldId id="264" r:id="rId8"/>
    <p:sldId id="263" r:id="rId9"/>
    <p:sldId id="269" r:id="rId10"/>
    <p:sldId id="261" r:id="rId11"/>
    <p:sldId id="259" r:id="rId12"/>
    <p:sldId id="265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A033-58E2-48BD-9955-AB893768A21E}" type="datetimeFigureOut">
              <a:rPr lang="cs-CZ" smtClean="0"/>
              <a:pPr/>
              <a:t>23.6.2022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711D-C2B4-4538-A2FD-C1F86E2D6C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48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A033-58E2-48BD-9955-AB893768A21E}" type="datetimeFigureOut">
              <a:rPr lang="cs-CZ" smtClean="0"/>
              <a:pPr/>
              <a:t>23.6.2022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711D-C2B4-4538-A2FD-C1F86E2D6C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44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A033-58E2-48BD-9955-AB893768A21E}" type="datetimeFigureOut">
              <a:rPr lang="cs-CZ" smtClean="0"/>
              <a:pPr/>
              <a:t>23.6.2022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711D-C2B4-4538-A2FD-C1F86E2D6C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09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A033-58E2-48BD-9955-AB893768A21E}" type="datetimeFigureOut">
              <a:rPr lang="cs-CZ" smtClean="0"/>
              <a:pPr/>
              <a:t>23.6.2022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711D-C2B4-4538-A2FD-C1F86E2D6C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08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A033-58E2-48BD-9955-AB893768A21E}" type="datetimeFigureOut">
              <a:rPr lang="cs-CZ" smtClean="0"/>
              <a:pPr/>
              <a:t>23.6.2022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711D-C2B4-4538-A2FD-C1F86E2D6C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185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A033-58E2-48BD-9955-AB893768A21E}" type="datetimeFigureOut">
              <a:rPr lang="cs-CZ" smtClean="0"/>
              <a:pPr/>
              <a:t>23.6.2022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711D-C2B4-4538-A2FD-C1F86E2D6C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176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A033-58E2-48BD-9955-AB893768A21E}" type="datetimeFigureOut">
              <a:rPr lang="cs-CZ" smtClean="0"/>
              <a:pPr/>
              <a:t>23.6.2022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711D-C2B4-4538-A2FD-C1F86E2D6C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508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A033-58E2-48BD-9955-AB893768A21E}" type="datetimeFigureOut">
              <a:rPr lang="cs-CZ" smtClean="0"/>
              <a:pPr/>
              <a:t>23.6.2022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711D-C2B4-4538-A2FD-C1F86E2D6C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97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A033-58E2-48BD-9955-AB893768A21E}" type="datetimeFigureOut">
              <a:rPr lang="cs-CZ" smtClean="0"/>
              <a:pPr/>
              <a:t>23.6.2022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711D-C2B4-4538-A2FD-C1F86E2D6C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63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E94458D4-FD34-48C8-98A0-38431442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A033-58E2-48BD-9955-AB893768A21E}" type="datetimeFigureOut">
              <a:rPr lang="cs-CZ" smtClean="0"/>
              <a:pPr/>
              <a:t>23.6.2022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9B10DEB5-7AB4-4C39-BAB8-6FEC5B6D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E3433C01-06A9-4EBC-A32D-321F1AD0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711D-C2B4-4538-A2FD-C1F86E2D6C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30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A033-58E2-48BD-9955-AB893768A21E}" type="datetimeFigureOut">
              <a:rPr lang="cs-CZ" smtClean="0"/>
              <a:pPr/>
              <a:t>23.6.2022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711D-C2B4-4538-A2FD-C1F86E2D6C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80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A033-58E2-48BD-9955-AB893768A21E}" type="datetimeFigureOut">
              <a:rPr lang="cs-CZ" smtClean="0"/>
              <a:pPr/>
              <a:t>23.6.2022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711D-C2B4-4538-A2FD-C1F86E2D6C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33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A033-58E2-48BD-9955-AB893768A21E}" type="datetimeFigureOut">
              <a:rPr lang="cs-CZ" smtClean="0"/>
              <a:pPr/>
              <a:t>23.6.2022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711D-C2B4-4538-A2FD-C1F86E2D6C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08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A033-58E2-48BD-9955-AB893768A21E}" type="datetimeFigureOut">
              <a:rPr lang="cs-CZ" smtClean="0"/>
              <a:pPr/>
              <a:t>23.6.2022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711D-C2B4-4538-A2FD-C1F86E2D6C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92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A033-58E2-48BD-9955-AB893768A21E}" type="datetimeFigureOut">
              <a:rPr lang="cs-CZ" smtClean="0"/>
              <a:pPr/>
              <a:t>23.6.2022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711D-C2B4-4538-A2FD-C1F86E2D6C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46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A033-58E2-48BD-9955-AB893768A21E}" type="datetimeFigureOut">
              <a:rPr lang="cs-CZ" smtClean="0"/>
              <a:pPr/>
              <a:t>23.6.2022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711D-C2B4-4538-A2FD-C1F86E2D6C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44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A033-58E2-48BD-9955-AB893768A21E}" type="datetimeFigureOut">
              <a:rPr lang="cs-CZ" smtClean="0"/>
              <a:pPr/>
              <a:t>23.6.2022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711D-C2B4-4538-A2FD-C1F86E2D6C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49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ADA033-58E2-48BD-9955-AB893768A21E}" type="datetimeFigureOut">
              <a:rPr lang="cs-CZ" smtClean="0"/>
              <a:pPr/>
              <a:t>23.6.2022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AC711D-C2B4-4538-A2FD-C1F86E2D6C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69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masarykuvdm.cz/" TargetMode="External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2" Type="http://schemas.openxmlformats.org/officeDocument/2006/relationships/hyperlink" Target="http://www.dmklast4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trinum.cz/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://www.cichnovabrno.cz/kontakt-domov-mladeze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://www.soutr.cz/ubytovani-pro-studenty-strednich-skol" TargetMode="Externa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0.jpg"/><Relationship Id="rId7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emik@spsstavbrno.c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sstavbrno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aturita.cermat.cz/.../povolene-pomuck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op.cz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275DD73-91E6-4276-B559-FA3E55B85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1" y="1157682"/>
            <a:ext cx="8574622" cy="2625753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Třídní schůzky budoucího 1. ročníku</a:t>
            </a:r>
            <a:endParaRPr lang="cs-CZ" sz="2800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2304C3F4-EF82-4228-9F4A-0B1E82A90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sz="1600" dirty="0"/>
          </a:p>
          <a:p>
            <a:pPr algn="ctr"/>
            <a:endParaRPr lang="cs-CZ" sz="1600" dirty="0"/>
          </a:p>
          <a:p>
            <a:pPr algn="ctr"/>
            <a:r>
              <a:rPr lang="cs-CZ" sz="1600" dirty="0"/>
              <a:t>Informace pro rodiče žáků budoucího 1. ročníku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134C88A1-3B75-49CE-A362-1AF489064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214" y="693013"/>
            <a:ext cx="3167915" cy="95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1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="" xmlns:a16="http://schemas.microsoft.com/office/drawing/2014/main" id="{B745E0C1-6EDE-4CC4-AFE3-3E333064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76672"/>
            <a:ext cx="5907834" cy="1752599"/>
          </a:xfrm>
        </p:spPr>
        <p:txBody>
          <a:bodyPr/>
          <a:lstStyle/>
          <a:p>
            <a:r>
              <a:rPr lang="cs-CZ" dirty="0"/>
              <a:t>Ubytování na internátu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="" xmlns:a16="http://schemas.microsoft.com/office/drawing/2014/main" id="{C1344908-14CD-468B-A6AF-EA03F2FE0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2151816"/>
            <a:ext cx="9844455" cy="3370314"/>
          </a:xfrm>
        </p:spPr>
        <p:txBody>
          <a:bodyPr>
            <a:noAutofit/>
          </a:bodyPr>
          <a:lstStyle/>
          <a:p>
            <a:r>
              <a:rPr lang="cs-CZ" sz="1800" dirty="0"/>
              <a:t>DM Klášterského 4  </a:t>
            </a:r>
            <a:r>
              <a:rPr lang="cs-CZ" sz="1800" dirty="0">
                <a:hlinkClick r:id="rId2"/>
              </a:rPr>
              <a:t>www.dmklast4.cz</a:t>
            </a:r>
            <a:r>
              <a:rPr lang="cs-CZ" sz="1800" dirty="0"/>
              <a:t> </a:t>
            </a:r>
            <a:r>
              <a:rPr lang="cs-CZ" sz="1800" dirty="0">
                <a:solidFill>
                  <a:srgbClr val="FF0000"/>
                </a:solidFill>
              </a:rPr>
              <a:t>15 minut BUS</a:t>
            </a:r>
            <a:endParaRPr lang="cs-CZ" sz="1800" dirty="0"/>
          </a:p>
          <a:p>
            <a:r>
              <a:rPr lang="cs-CZ" sz="1800" dirty="0"/>
              <a:t>DM Gorkého 33 a 35 </a:t>
            </a:r>
            <a:r>
              <a:rPr lang="cs-CZ" sz="1800" dirty="0">
                <a:hlinkClick r:id="rId3"/>
              </a:rPr>
              <a:t>www.masarykuvdm.cz</a:t>
            </a:r>
            <a:r>
              <a:rPr lang="cs-CZ" sz="1800" dirty="0"/>
              <a:t> </a:t>
            </a:r>
            <a:r>
              <a:rPr lang="cs-CZ" sz="1800" dirty="0">
                <a:solidFill>
                  <a:srgbClr val="FF0000"/>
                </a:solidFill>
              </a:rPr>
              <a:t>10 minut TRAM</a:t>
            </a:r>
            <a:endParaRPr lang="cs-CZ" sz="1800" dirty="0"/>
          </a:p>
          <a:p>
            <a:r>
              <a:rPr lang="cs-CZ" sz="1800" dirty="0"/>
              <a:t>Masarykův studentský domov Cihlářská 604/21 </a:t>
            </a:r>
            <a:r>
              <a:rPr lang="cs-CZ" sz="1800" dirty="0">
                <a:hlinkClick r:id="rId3"/>
              </a:rPr>
              <a:t>www.masarykuvdm.cz</a:t>
            </a:r>
            <a:r>
              <a:rPr lang="cs-CZ" sz="1800" dirty="0"/>
              <a:t> </a:t>
            </a:r>
            <a:r>
              <a:rPr lang="cs-CZ" sz="1800" dirty="0">
                <a:solidFill>
                  <a:srgbClr val="FF0000"/>
                </a:solidFill>
              </a:rPr>
              <a:t>20 minut pěšky</a:t>
            </a:r>
            <a:endParaRPr lang="cs-CZ" sz="1800" dirty="0"/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DM ELDO Střední 59 </a:t>
            </a:r>
            <a:r>
              <a:rPr lang="cs-CZ" sz="1800" dirty="0">
                <a:hlinkClick r:id="rId4"/>
              </a:rPr>
              <a:t>w</a:t>
            </a:r>
            <a:r>
              <a:rPr lang="cs-CZ" sz="1800" u="sng" dirty="0">
                <a:hlinkClick r:id="rId4"/>
              </a:rPr>
              <a:t>ww.soutr.cz/ubytovani-pro-studenty-strednich-skol</a:t>
            </a:r>
            <a:r>
              <a:rPr lang="cs-CZ" sz="1800" dirty="0">
                <a:solidFill>
                  <a:srgbClr val="FF0000"/>
                </a:solidFill>
              </a:rPr>
              <a:t> 25 minut pěšky</a:t>
            </a:r>
          </a:p>
          <a:p>
            <a:r>
              <a:rPr lang="cs-CZ" sz="1800" dirty="0"/>
              <a:t>DM Čichnova 982/23 </a:t>
            </a:r>
            <a:r>
              <a:rPr lang="cs-CZ" sz="1800" dirty="0">
                <a:hlinkClick r:id="rId5"/>
              </a:rPr>
              <a:t>www.cichnovabrno.cz/kontakt-domov-mladeze</a:t>
            </a:r>
            <a:r>
              <a:rPr lang="cs-CZ" sz="1800" dirty="0"/>
              <a:t> </a:t>
            </a:r>
            <a:r>
              <a:rPr lang="cs-CZ" sz="1800" dirty="0">
                <a:solidFill>
                  <a:srgbClr val="FF0000"/>
                </a:solidFill>
              </a:rPr>
              <a:t>15 minut TRAM</a:t>
            </a:r>
          </a:p>
          <a:p>
            <a:r>
              <a:rPr lang="cs-CZ" sz="1800" dirty="0"/>
              <a:t>Církevní domov mládeže </a:t>
            </a:r>
            <a:r>
              <a:rPr lang="cs-CZ" sz="1800" dirty="0" err="1"/>
              <a:t>Petrinum</a:t>
            </a:r>
            <a:r>
              <a:rPr lang="cs-CZ" sz="1800" dirty="0"/>
              <a:t>, Veveří 15, </a:t>
            </a:r>
            <a:r>
              <a:rPr lang="cs-CZ" sz="1800" dirty="0">
                <a:hlinkClick r:id="rId6"/>
              </a:rPr>
              <a:t>www.petrinum.cz</a:t>
            </a:r>
            <a:r>
              <a:rPr lang="cs-CZ" sz="1800" dirty="0"/>
              <a:t> </a:t>
            </a:r>
            <a:r>
              <a:rPr lang="cs-CZ" sz="1800" dirty="0">
                <a:solidFill>
                  <a:srgbClr val="FF0000"/>
                </a:solidFill>
              </a:rPr>
              <a:t>20 minut pěšky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5500B897-FBF6-4EA0-BC3D-8D3B75D614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684" y="38762"/>
            <a:ext cx="2314575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77EF2E60-8C1F-484B-956C-659D71B5CC4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852" y="2170042"/>
            <a:ext cx="2438400" cy="1624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51B1ED64-FA1F-45FA-BE80-F86D87CDFF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526" y="5116670"/>
            <a:ext cx="2426829" cy="1692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C8146523-050A-48B6-B67F-D041A08D30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54" y="38762"/>
            <a:ext cx="2188698" cy="2011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0A9CDC86-5745-4CF1-AB32-8C54769A11E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48" y="5116670"/>
            <a:ext cx="1696932" cy="1692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96AE4D4F-F8CA-45F5-90CC-0527C4715E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16480" y="3389687"/>
            <a:ext cx="1644875" cy="1637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886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9CF691F6-E541-44B6-9880-6F7D3E9C5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82" y="0"/>
            <a:ext cx="11332783" cy="6858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907587F-21EE-44F8-A642-31C3AB001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316" y="5176537"/>
            <a:ext cx="1177217" cy="1453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FC8A2C19-C8EA-4203-8CE9-995A5D6AB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15" y="3261529"/>
            <a:ext cx="1107856" cy="1018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C378F39E-43BC-4FD0-BD78-1B04B0B25E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44" y="1732017"/>
            <a:ext cx="1213606" cy="808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07BCE586-3C78-4129-AF86-C6CAEA1BA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6024" y="349185"/>
            <a:ext cx="866437" cy="86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2AE3996F-9369-475B-8367-710594DBCD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16" y="1092141"/>
            <a:ext cx="1213605" cy="846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1231438C-DB01-4975-8008-F107F82F87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167" y="3286127"/>
            <a:ext cx="1010049" cy="100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Zástupný symbol pro obsah 3">
            <a:extLst>
              <a:ext uri="{FF2B5EF4-FFF2-40B4-BE49-F238E27FC236}">
                <a16:creationId xmlns="" xmlns:a16="http://schemas.microsoft.com/office/drawing/2014/main" id="{B4FC0D1F-19C2-42E8-BC73-CCE1DA3CCB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461" y="1862845"/>
            <a:ext cx="1340890" cy="893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5788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="" xmlns:a16="http://schemas.microsoft.com/office/drawing/2014/main" id="{F99C5D58-2CF3-41E3-86F1-225B909EA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76672"/>
            <a:ext cx="5187753" cy="1752599"/>
          </a:xfrm>
        </p:spPr>
        <p:txBody>
          <a:bodyPr>
            <a:normAutofit/>
          </a:bodyPr>
          <a:lstStyle/>
          <a:p>
            <a:r>
              <a:rPr lang="cs-CZ" sz="4000" dirty="0"/>
              <a:t>Společenský život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D3F2172C-9969-4F3A-8417-B8780A96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377" y="1695939"/>
            <a:ext cx="3243537" cy="2978225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1. ročník: </a:t>
            </a:r>
          </a:p>
          <a:p>
            <a:pPr lvl="1"/>
            <a:r>
              <a:rPr lang="cs-CZ" dirty="0"/>
              <a:t>Adaptační kurz</a:t>
            </a:r>
          </a:p>
          <a:p>
            <a:pPr lvl="1"/>
            <a:r>
              <a:rPr lang="cs-CZ" dirty="0"/>
              <a:t>Lyžařský kurz</a:t>
            </a:r>
          </a:p>
          <a:p>
            <a:r>
              <a:rPr lang="cs-CZ" dirty="0"/>
              <a:t>2. ročník</a:t>
            </a:r>
          </a:p>
          <a:p>
            <a:pPr lvl="1"/>
            <a:r>
              <a:rPr lang="cs-CZ" dirty="0"/>
              <a:t>Taneční</a:t>
            </a:r>
          </a:p>
          <a:p>
            <a:pPr lvl="1"/>
            <a:r>
              <a:rPr lang="cs-CZ" dirty="0"/>
              <a:t>Vánoční Vídeň</a:t>
            </a:r>
          </a:p>
          <a:p>
            <a:pPr lvl="1"/>
            <a:r>
              <a:rPr lang="cs-CZ" dirty="0"/>
              <a:t>Sportovně-turistický kurz</a:t>
            </a:r>
          </a:p>
          <a:p>
            <a:r>
              <a:rPr lang="cs-CZ" dirty="0"/>
              <a:t>3. ročník</a:t>
            </a:r>
          </a:p>
          <a:p>
            <a:pPr lvl="1"/>
            <a:r>
              <a:rPr lang="cs-CZ" dirty="0"/>
              <a:t>Voda (Vltava, Orlice.. )</a:t>
            </a:r>
          </a:p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D41773C4-9CF1-4CF2-8A54-0292FF18CB91}"/>
              </a:ext>
            </a:extLst>
          </p:cNvPr>
          <p:cNvSpPr txBox="1">
            <a:spLocks/>
          </p:cNvSpPr>
          <p:nvPr/>
        </p:nvSpPr>
        <p:spPr>
          <a:xfrm>
            <a:off x="4461735" y="1664678"/>
            <a:ext cx="3243537" cy="3274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dirty="0"/>
              <a:t>4. ročník</a:t>
            </a:r>
          </a:p>
          <a:p>
            <a:pPr lvl="1"/>
            <a:r>
              <a:rPr lang="cs-CZ" sz="1400" dirty="0"/>
              <a:t>Stužkovací večírek</a:t>
            </a:r>
          </a:p>
          <a:p>
            <a:pPr lvl="1"/>
            <a:r>
              <a:rPr lang="cs-CZ" sz="1400" dirty="0"/>
              <a:t>Maturitní ples</a:t>
            </a:r>
          </a:p>
          <a:p>
            <a:pPr lvl="1"/>
            <a:r>
              <a:rPr lang="cs-CZ" sz="1400" dirty="0"/>
              <a:t>Poslední zvonění</a:t>
            </a:r>
          </a:p>
          <a:p>
            <a:r>
              <a:rPr lang="cs-CZ" sz="1700" dirty="0"/>
              <a:t>V průběhu 4 let:</a:t>
            </a:r>
          </a:p>
          <a:p>
            <a:pPr lvl="1"/>
            <a:r>
              <a:rPr lang="cs-CZ" sz="1400" dirty="0"/>
              <a:t>Výlety/Exkurze na konci roku</a:t>
            </a:r>
          </a:p>
          <a:p>
            <a:pPr lvl="1"/>
            <a:r>
              <a:rPr lang="cs-CZ" sz="1400" dirty="0"/>
              <a:t>Odborné soutěže</a:t>
            </a:r>
          </a:p>
          <a:p>
            <a:pPr lvl="1"/>
            <a:r>
              <a:rPr lang="cs-CZ" sz="1400" dirty="0"/>
              <a:t>Jazykové pobyty Londýn</a:t>
            </a:r>
          </a:p>
          <a:p>
            <a:pPr lvl="1"/>
            <a:r>
              <a:rPr lang="cs-CZ" dirty="0"/>
              <a:t>Erasmus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C5617C64-297E-40AD-9D26-EDBF63B28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23" y="4683587"/>
            <a:ext cx="3131363" cy="2088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E754E67B-A0A4-43C0-85BF-5940F1958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41298"/>
            <a:ext cx="2697793" cy="2023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66B4D52E-CA5F-4A2A-9CFB-CE7CBA9E4A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11" y="2454067"/>
            <a:ext cx="2853460" cy="2140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D2FC4E4F-D8A2-4BEE-832B-CD9B96876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792" y="341298"/>
            <a:ext cx="2697794" cy="2023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57F141E9-418C-426C-94AA-926C79A1D1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4674164"/>
            <a:ext cx="3146627" cy="2097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77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="" xmlns:a16="http://schemas.microsoft.com/office/drawing/2014/main" id="{C9C428A2-1D8C-419D-B123-E097935C1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118" y="1143778"/>
            <a:ext cx="10017409" cy="4648764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cs-CZ" sz="3000" dirty="0"/>
              <a:t>Kontakt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 lang="cs-CZ" dirty="0"/>
          </a:p>
          <a:p>
            <a:pPr lvl="0" algn="ctr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cs-CZ" sz="2400" dirty="0"/>
              <a:t>Třídní učitel (jméno a příjmení)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cs-CZ" dirty="0"/>
              <a:t>e-mail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cs-CZ" sz="2400" dirty="0"/>
              <a:t>telefon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 lang="cs-CZ" sz="2400" dirty="0"/>
          </a:p>
          <a:p>
            <a:pPr lvl="0" algn="ctr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cs-CZ" sz="2400" dirty="0"/>
              <a:t>Střední průmyslová škola stavební Brno, p. o.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cs-CZ" sz="2400" dirty="0" err="1"/>
              <a:t>Kudelova</a:t>
            </a:r>
            <a:r>
              <a:rPr lang="cs-CZ" sz="2400" dirty="0"/>
              <a:t> 1855/8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cs-CZ" sz="2400" dirty="0"/>
              <a:t>602 00 Brno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 lang="cs-CZ" sz="2400" dirty="0"/>
          </a:p>
          <a:p>
            <a:pPr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4159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="" xmlns:a16="http://schemas.microsoft.com/office/drawing/2014/main" id="{F599144B-185D-4843-89B5-12257CB70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635" y="1912691"/>
            <a:ext cx="9548388" cy="3878510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/>
              <a:t>Představení školy</a:t>
            </a:r>
          </a:p>
          <a:p>
            <a:r>
              <a:rPr lang="cs-CZ" sz="2400" dirty="0"/>
              <a:t>Zahájení školního roku</a:t>
            </a:r>
          </a:p>
          <a:p>
            <a:r>
              <a:rPr lang="cs-CZ" dirty="0"/>
              <a:t>ISIC</a:t>
            </a:r>
          </a:p>
          <a:p>
            <a:r>
              <a:rPr lang="cs-CZ" dirty="0"/>
              <a:t>Komunikační nástroje</a:t>
            </a:r>
          </a:p>
          <a:p>
            <a:r>
              <a:rPr lang="cs-CZ" dirty="0"/>
              <a:t>Možnosti stravování ve škole</a:t>
            </a:r>
          </a:p>
          <a:p>
            <a:r>
              <a:rPr lang="cs-CZ" dirty="0"/>
              <a:t>Výuka a vybavení žáků</a:t>
            </a:r>
          </a:p>
          <a:p>
            <a:r>
              <a:rPr lang="cs-CZ" dirty="0"/>
              <a:t>Adaptační kurz</a:t>
            </a:r>
          </a:p>
          <a:p>
            <a:r>
              <a:rPr lang="cs-CZ" sz="2400" dirty="0"/>
              <a:t>Možnosti ubytování na internátu</a:t>
            </a:r>
          </a:p>
          <a:p>
            <a:r>
              <a:rPr lang="cs-CZ" dirty="0"/>
              <a:t>GDPR</a:t>
            </a:r>
          </a:p>
          <a:p>
            <a:r>
              <a:rPr lang="cs-CZ" sz="2400" dirty="0"/>
              <a:t>Společenský život na </a:t>
            </a:r>
            <a:r>
              <a:rPr lang="cs-CZ" sz="2400" dirty="0" err="1"/>
              <a:t>Kudelce</a:t>
            </a:r>
            <a:endParaRPr lang="cs-CZ" sz="2400" dirty="0"/>
          </a:p>
        </p:txBody>
      </p:sp>
      <p:sp>
        <p:nvSpPr>
          <p:cNvPr id="6" name="Nadpis 1">
            <a:extLst>
              <a:ext uri="{FF2B5EF4-FFF2-40B4-BE49-F238E27FC236}">
                <a16:creationId xmlns="" xmlns:a16="http://schemas.microsoft.com/office/drawing/2014/main" id="{77928B92-3DF9-4DD6-BCEC-3DCC8DABFCEF}"/>
              </a:ext>
            </a:extLst>
          </p:cNvPr>
          <p:cNvSpPr txBox="1">
            <a:spLocks/>
          </p:cNvSpPr>
          <p:nvPr/>
        </p:nvSpPr>
        <p:spPr>
          <a:xfrm>
            <a:off x="1484310" y="47667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Program schůzky</a:t>
            </a:r>
          </a:p>
        </p:txBody>
      </p:sp>
    </p:spTree>
    <p:extLst>
      <p:ext uri="{BB962C8B-B14F-4D97-AF65-F5344CB8AC3E}">
        <p14:creationId xmlns:p14="http://schemas.microsoft.com/office/powerpoint/2010/main" val="83913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81B03AE0-CF47-49B7-A126-2BBACE805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0" y="3550245"/>
            <a:ext cx="4548276" cy="2559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Zástupný symbol pro obsah 3">
            <a:extLst>
              <a:ext uri="{FF2B5EF4-FFF2-40B4-BE49-F238E27FC236}">
                <a16:creationId xmlns="" xmlns:a16="http://schemas.microsoft.com/office/drawing/2014/main" id="{4651556D-6DC4-480E-9663-1E3BF8D95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0" y="60445"/>
            <a:ext cx="4927477" cy="3284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2CB2256D-3678-43B2-8D30-75E90DB8E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01" y="172992"/>
            <a:ext cx="3244709" cy="1825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19BC0E02-FA87-450C-9ED1-B3A68B9BD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548680"/>
            <a:ext cx="3233606" cy="5731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DF9A54E0-218A-4F9F-A063-8CF48A03E9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27" y="2202956"/>
            <a:ext cx="3430938" cy="1930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17B2AA0E-3D14-4C21-8FC9-900EC61FAC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68" y="4312558"/>
            <a:ext cx="4332897" cy="2437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57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9E7284B-7490-404B-A2B6-A47936135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Zahájení školního roku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871A02A-6360-40FE-A273-51991A5D6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164862"/>
            <a:ext cx="10018713" cy="4420496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Školní rok bude zahájen ve čtvrtek 1. 9. 2022 v 8:10</a:t>
            </a:r>
          </a:p>
          <a:p>
            <a:r>
              <a:rPr lang="cs-CZ" dirty="0"/>
              <a:t>Při zahájení budou žáci:</a:t>
            </a:r>
          </a:p>
          <a:p>
            <a:pPr lvl="1"/>
            <a:r>
              <a:rPr lang="cs-CZ" dirty="0"/>
              <a:t>seznámeni se školním řádem</a:t>
            </a:r>
          </a:p>
          <a:p>
            <a:pPr lvl="1"/>
            <a:r>
              <a:rPr lang="cs-CZ" dirty="0"/>
              <a:t>seznámeni s informačním systémem školy (předání přihlašovacích údajů)</a:t>
            </a:r>
          </a:p>
          <a:p>
            <a:pPr lvl="1"/>
            <a:r>
              <a:rPr lang="cs-CZ" dirty="0"/>
              <a:t>seznámeni s prostorami školy (ředitelství, kabinety, kopírka, tělocvična, jídelna…)</a:t>
            </a:r>
          </a:p>
          <a:p>
            <a:r>
              <a:rPr lang="cs-CZ" dirty="0"/>
              <a:t>Žákům bude předán:</a:t>
            </a:r>
          </a:p>
          <a:p>
            <a:pPr lvl="1"/>
            <a:r>
              <a:rPr lang="cs-CZ" dirty="0"/>
              <a:t>ISIC průkaz</a:t>
            </a:r>
          </a:p>
          <a:p>
            <a:pPr lvl="1"/>
            <a:r>
              <a:rPr lang="cs-CZ" dirty="0"/>
              <a:t>potvrzení o studiu</a:t>
            </a:r>
          </a:p>
          <a:p>
            <a:r>
              <a:rPr lang="cs-CZ" dirty="0"/>
              <a:t>Žákům bude přidělena skříňka v prostoru šaten (žák si donese vlastní zámek)</a:t>
            </a:r>
          </a:p>
          <a:p>
            <a:r>
              <a:rPr lang="cs-CZ" dirty="0"/>
              <a:t>Časový plán zahájení: cca 2 hod</a:t>
            </a:r>
          </a:p>
          <a:p>
            <a:pPr marL="270510" algn="just"/>
            <a:r>
              <a:rPr lang="cs-CZ" dirty="0"/>
              <a:t>Upozornění: Žáci přijatí ke studiu na SPŠ stavební se stávají žáky naší školy 1. 9. 2022. Potvrzení o studiu může škola 	vydávat pouze po tomto datu. Příslušná potvrzení budou všem žákům 1. ročníku vydána 1. září, v den zahájení nového 	školního roku. </a:t>
            </a:r>
          </a:p>
          <a:p>
            <a:pPr marL="270510" algn="just"/>
            <a:r>
              <a:rPr lang="cs-CZ" dirty="0"/>
              <a:t>Úřední hodiny o prázdninách pro vyřizování neodkladných záležitostí jsou každou středu v době od 9.00 do 11.00 hod.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158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="" xmlns:a16="http://schemas.microsoft.com/office/drawing/2014/main" id="{3E239CA1-AED0-4AAB-8644-C40DAA2C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ISIC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="" xmlns:a16="http://schemas.microsoft.com/office/drawing/2014/main" id="{CBDE2BF7-58B4-45E5-B837-B8E221C75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55303"/>
            <a:ext cx="10018713" cy="4269996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Průkaz slouží jako čipová karta ke vstupu (evidence docházky), na kopírku/tiskárnu, v jídelně</a:t>
            </a:r>
          </a:p>
          <a:p>
            <a:r>
              <a:rPr lang="cs-CZ" dirty="0"/>
              <a:t>Na základě ISIC mohou žáci využít studentské jízdné IDS JMK/DPMB a jiné</a:t>
            </a:r>
          </a:p>
          <a:p>
            <a:r>
              <a:rPr lang="cs-CZ" dirty="0"/>
              <a:t>Školní ISIC (platnost 16 měsíců 9/22-12/23)</a:t>
            </a:r>
          </a:p>
          <a:p>
            <a:pPr lvl="1"/>
            <a:r>
              <a:rPr lang="cs-CZ" dirty="0"/>
              <a:t>Prvotní pořízení 350 Kč</a:t>
            </a:r>
          </a:p>
          <a:p>
            <a:pPr lvl="1"/>
            <a:r>
              <a:rPr lang="cs-CZ" dirty="0"/>
              <a:t>Prodloužení (validační známka) v dalších letech 250 Kč</a:t>
            </a:r>
          </a:p>
          <a:p>
            <a:pPr lvl="1"/>
            <a:r>
              <a:rPr lang="cs-CZ" dirty="0"/>
              <a:t>V případě ztráty vystavení duplikátu 100 Kč</a:t>
            </a:r>
          </a:p>
          <a:p>
            <a:r>
              <a:rPr lang="cs-CZ" dirty="0"/>
              <a:t>Objednání ISIC</a:t>
            </a:r>
          </a:p>
          <a:p>
            <a:pPr lvl="1"/>
            <a:r>
              <a:rPr lang="cs-CZ" dirty="0"/>
              <a:t>Do </a:t>
            </a:r>
            <a:r>
              <a:rPr lang="cs-CZ" dirty="0">
                <a:solidFill>
                  <a:srgbClr val="FF0000"/>
                </a:solidFill>
              </a:rPr>
              <a:t>28. 6. 2022 </a:t>
            </a:r>
            <a:r>
              <a:rPr lang="cs-CZ" dirty="0"/>
              <a:t>zaslat fotografii mailem na adresu </a:t>
            </a:r>
            <a:r>
              <a:rPr lang="cs-CZ" dirty="0">
                <a:hlinkClick r:id="rId2"/>
              </a:rPr>
              <a:t>semik@spsstavbrno.cz</a:t>
            </a:r>
            <a:r>
              <a:rPr lang="cs-CZ" dirty="0"/>
              <a:t> (vyfotit před světlou zdí na mobil, očekávaný formát *.</a:t>
            </a:r>
            <a:r>
              <a:rPr lang="cs-CZ" dirty="0" err="1"/>
              <a:t>jpg</a:t>
            </a:r>
            <a:r>
              <a:rPr lang="cs-CZ" dirty="0"/>
              <a:t> *.</a:t>
            </a:r>
            <a:r>
              <a:rPr lang="cs-CZ" dirty="0" err="1"/>
              <a:t>jpeg</a:t>
            </a:r>
            <a:r>
              <a:rPr lang="cs-CZ" dirty="0"/>
              <a:t>, </a:t>
            </a:r>
            <a:r>
              <a:rPr lang="cs-CZ" dirty="0" err="1"/>
              <a:t>NEskenovat</a:t>
            </a:r>
            <a:r>
              <a:rPr lang="cs-CZ" dirty="0"/>
              <a:t> průkazovou fotografii)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Název souboru: PŘÍJMENÍ JMÉNO </a:t>
            </a:r>
            <a:r>
              <a:rPr lang="cs-CZ" dirty="0" smtClean="0">
                <a:solidFill>
                  <a:srgbClr val="FF0000"/>
                </a:solidFill>
              </a:rPr>
              <a:t>ŽÁKA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Fotku pošlete z mailu žáka, který bude používat, dále uveďte přesnou adresu dle občanského průkazu, mobil žáka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Do </a:t>
            </a:r>
            <a:r>
              <a:rPr lang="cs-CZ" dirty="0">
                <a:solidFill>
                  <a:srgbClr val="FF0000"/>
                </a:solidFill>
              </a:rPr>
              <a:t>28. 6. 2022 </a:t>
            </a:r>
            <a:r>
              <a:rPr lang="cs-CZ" dirty="0"/>
              <a:t>uhradit poplatek 350 Kč na účet školy 99835621/0100 (</a:t>
            </a:r>
            <a:r>
              <a:rPr lang="cs-CZ" dirty="0" smtClean="0"/>
              <a:t>viz </a:t>
            </a:r>
            <a:r>
              <a:rPr lang="cs-CZ" dirty="0"/>
              <a:t>leták)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Zpráva pro příjemce: PŘÍJMENÍ JMÉNO ŽÁKA</a:t>
            </a:r>
          </a:p>
          <a:p>
            <a:pPr lvl="1"/>
            <a:r>
              <a:rPr lang="cs-CZ" dirty="0"/>
              <a:t>Žádost o průkaz předat 1. 9. proti převzetí průkazu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87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542FEEB-7C59-44E9-A738-2E07D8A8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2707A26-5C7D-4242-9397-981D6558F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97916"/>
            <a:ext cx="10018713" cy="3741489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hlinkClick r:id="rId2"/>
              </a:rPr>
              <a:t>www.spsstavbrno.cz</a:t>
            </a:r>
            <a:endParaRPr lang="cs-CZ" dirty="0"/>
          </a:p>
          <a:p>
            <a:pPr lvl="1"/>
            <a:r>
              <a:rPr lang="cs-CZ" dirty="0"/>
              <a:t>Organizace školního roku</a:t>
            </a:r>
          </a:p>
          <a:p>
            <a:pPr lvl="1"/>
            <a:r>
              <a:rPr lang="cs-CZ" dirty="0"/>
              <a:t>Školní řád </a:t>
            </a:r>
          </a:p>
          <a:p>
            <a:pPr lvl="1"/>
            <a:r>
              <a:rPr lang="cs-CZ" dirty="0"/>
              <a:t>Odkazy na </a:t>
            </a:r>
            <a:r>
              <a:rPr lang="cs-CZ" dirty="0" err="1"/>
              <a:t>Edookit</a:t>
            </a:r>
            <a:r>
              <a:rPr lang="cs-CZ" dirty="0"/>
              <a:t>, jídelnu apod. </a:t>
            </a:r>
          </a:p>
          <a:p>
            <a:r>
              <a:rPr lang="cs-CZ" dirty="0"/>
              <a:t>Informační systém </a:t>
            </a:r>
            <a:r>
              <a:rPr lang="cs-CZ" dirty="0" err="1"/>
              <a:t>Edookit</a:t>
            </a:r>
            <a:r>
              <a:rPr lang="cs-CZ" dirty="0"/>
              <a:t> pro učitele, žáky a jejich rodiče</a:t>
            </a:r>
          </a:p>
          <a:p>
            <a:pPr lvl="1"/>
            <a:r>
              <a:rPr lang="cs-CZ" dirty="0"/>
              <a:t>Omlouvání absencí</a:t>
            </a:r>
          </a:p>
          <a:p>
            <a:pPr lvl="1"/>
            <a:r>
              <a:rPr lang="cs-CZ" dirty="0"/>
              <a:t>Zprávy = komunikace škola – žák; škola – rodič</a:t>
            </a:r>
          </a:p>
          <a:p>
            <a:pPr lvl="1"/>
            <a:r>
              <a:rPr lang="cs-CZ" dirty="0"/>
              <a:t>Elektronické platby (SRPŠ 300 Kč, Lyžařský kurz, Sportovně-turistický kurz…) včetně QR kódu				(stav platby uhrazen/neuhrazen podléhá autorizaci ekonomkou školy)</a:t>
            </a:r>
          </a:p>
          <a:p>
            <a:r>
              <a:rPr lang="cs-CZ" dirty="0"/>
              <a:t>Google </a:t>
            </a:r>
            <a:r>
              <a:rPr lang="cs-CZ" dirty="0" err="1"/>
              <a:t>Classroom</a:t>
            </a:r>
            <a:r>
              <a:rPr lang="cs-CZ" dirty="0"/>
              <a:t> a Gmail</a:t>
            </a:r>
          </a:p>
          <a:p>
            <a:r>
              <a:rPr lang="cs-CZ" dirty="0"/>
              <a:t>GDPR</a:t>
            </a:r>
          </a:p>
        </p:txBody>
      </p:sp>
    </p:spTree>
    <p:extLst>
      <p:ext uri="{BB962C8B-B14F-4D97-AF65-F5344CB8AC3E}">
        <p14:creationId xmlns:p14="http://schemas.microsoft.com/office/powerpoint/2010/main" val="315340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F0C255F-C48C-405D-8D7E-6173F5BF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Jídelna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5E72A77-06A1-4BFB-9BE6-4B33257FA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438399"/>
            <a:ext cx="10018713" cy="312420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Ve škole se nachází jídelna, do které jsou dováženy obědy</a:t>
            </a:r>
          </a:p>
          <a:p>
            <a:r>
              <a:rPr lang="cs-CZ" dirty="0"/>
              <a:t>Výběr ze 3 jídel</a:t>
            </a:r>
          </a:p>
          <a:p>
            <a:r>
              <a:rPr lang="cs-CZ" dirty="0"/>
              <a:t>Cena oběda 36 Kč</a:t>
            </a:r>
          </a:p>
          <a:p>
            <a:r>
              <a:rPr lang="cs-CZ" dirty="0"/>
              <a:t>Platba za obědy je </a:t>
            </a:r>
            <a:r>
              <a:rPr lang="cs-CZ" dirty="0" smtClean="0"/>
              <a:t>bezhotovostní</a:t>
            </a:r>
            <a:endParaRPr lang="cs-CZ" dirty="0"/>
          </a:p>
          <a:p>
            <a:r>
              <a:rPr lang="cs-CZ" dirty="0"/>
              <a:t>Obědy si žáci objednávají samostatně</a:t>
            </a:r>
          </a:p>
          <a:p>
            <a:r>
              <a:rPr lang="cs-CZ" dirty="0"/>
              <a:t>Uzávěrka objednávek (přihlášení/odhlášení obědů) je předcházející pracovní den	do 10:00</a:t>
            </a:r>
          </a:p>
          <a:p>
            <a:r>
              <a:rPr lang="pl-PL" dirty="0"/>
              <a:t>Po termínu uzávěrky je možno oběd vložit (objednat) do burzy (z burzy)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17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16A51E5-2D48-453A-BF91-5CF8CB7A8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Výuka a vybavení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6C26D39-99DC-4BA0-A1C5-48AEDC37D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 nákupem učebnic a dalších pomůcek vyčkejte do začátku školního roku</a:t>
            </a:r>
          </a:p>
          <a:p>
            <a:r>
              <a:rPr lang="cs-CZ" dirty="0"/>
              <a:t>Vyučující mohou mít odlišné požadavky </a:t>
            </a:r>
          </a:p>
          <a:p>
            <a:r>
              <a:rPr lang="cs-CZ" dirty="0"/>
              <a:t>Některé učebnice lze nakoupit pro celou třídu s množstevní slevou</a:t>
            </a:r>
          </a:p>
          <a:p>
            <a:r>
              <a:rPr lang="cs-CZ" dirty="0"/>
              <a:t>Kalkulačka </a:t>
            </a:r>
            <a:r>
              <a:rPr lang="cs-CZ" dirty="0">
                <a:hlinkClick r:id="rId2"/>
              </a:rPr>
              <a:t>https://maturita.cermat.cz/.../</a:t>
            </a:r>
            <a:r>
              <a:rPr lang="cs-CZ" dirty="0" err="1" smtClean="0">
                <a:hlinkClick r:id="rId2"/>
              </a:rPr>
              <a:t>povolene-pomucky</a:t>
            </a:r>
            <a:r>
              <a:rPr lang="cs-CZ" dirty="0" smtClean="0"/>
              <a:t> (možnost </a:t>
            </a:r>
            <a:r>
              <a:rPr lang="cs-CZ" smtClean="0"/>
              <a:t>hromadného nákupu)</a:t>
            </a:r>
            <a:endParaRPr lang="cs-CZ" dirty="0"/>
          </a:p>
          <a:p>
            <a:r>
              <a:rPr lang="cs-CZ" dirty="0"/>
              <a:t>Notebook nebo pevný počítač</a:t>
            </a:r>
          </a:p>
          <a:p>
            <a:r>
              <a:rPr lang="cs-CZ" dirty="0"/>
              <a:t>Žáci se speciálními vzdělávacími potřebami doloží posudek z Pedagogicko-psychologické poradny Mgr. Veronice </a:t>
            </a:r>
            <a:r>
              <a:rPr lang="cs-CZ" dirty="0" err="1"/>
              <a:t>Semíkové</a:t>
            </a:r>
            <a:r>
              <a:rPr lang="cs-CZ" dirty="0"/>
              <a:t> (výchovná poradkyně)</a:t>
            </a:r>
          </a:p>
          <a:p>
            <a:r>
              <a:rPr lang="cs-CZ" dirty="0"/>
              <a:t>Školní metodik prevence: Mgr. Jiří </a:t>
            </a:r>
            <a:r>
              <a:rPr lang="cs-CZ" dirty="0" err="1"/>
              <a:t>Herber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59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484280" y="685800"/>
            <a:ext cx="10017720" cy="175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b="0" strike="noStrike" spc="-1">
                <a:solidFill>
                  <a:srgbClr val="000000"/>
                </a:solidFill>
                <a:latin typeface="Corbel"/>
                <a:ea typeface="DejaVu Sans"/>
              </a:rPr>
              <a:t>Adaptační program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1484280" y="2310493"/>
            <a:ext cx="10017720" cy="34793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680000" bIns="45000" anchor="ctr">
            <a:normAutofit fontScale="61000" lnSpcReduction="20000"/>
          </a:bodyPr>
          <a:lstStyle/>
          <a:p>
            <a:pPr marL="285840" indent="-28476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571331"/>
              </a:buClr>
              <a:buSzPct val="145000"/>
              <a:buFont typeface="Arial"/>
              <a:buChar char="•"/>
            </a:pPr>
            <a:r>
              <a:rPr lang="cs-CZ" sz="2400" b="1" strike="noStrike" spc="-1" dirty="0">
                <a:solidFill>
                  <a:srgbClr val="000000"/>
                </a:solidFill>
                <a:latin typeface="Corbel"/>
                <a:ea typeface="DejaVu Sans"/>
              </a:rPr>
              <a:t>Termín:</a:t>
            </a:r>
            <a:r>
              <a:rPr lang="cs-CZ" sz="2400" b="0" strike="noStrike" spc="-1" dirty="0">
                <a:solidFill>
                  <a:srgbClr val="000000"/>
                </a:solidFill>
                <a:latin typeface="Corbel"/>
                <a:ea typeface="DejaVu Sans"/>
              </a:rPr>
              <a:t> 12. 9. 2022 – 14. 9. 2022 </a:t>
            </a:r>
            <a:endParaRPr lang="cs-CZ" sz="24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571331"/>
              </a:buClr>
              <a:buSzPct val="145000"/>
              <a:buFont typeface="Arial"/>
              <a:buChar char="•"/>
            </a:pPr>
            <a:r>
              <a:rPr lang="cs-CZ" sz="2400" b="1" strike="noStrike" spc="-1" dirty="0">
                <a:solidFill>
                  <a:srgbClr val="000000"/>
                </a:solidFill>
                <a:latin typeface="Corbel"/>
                <a:ea typeface="DejaVu Sans"/>
              </a:rPr>
              <a:t>Místo:</a:t>
            </a:r>
            <a:r>
              <a:rPr lang="cs-CZ" sz="2400" b="0" strike="noStrike" spc="-1" dirty="0">
                <a:solidFill>
                  <a:srgbClr val="000000"/>
                </a:solidFill>
                <a:latin typeface="Corbel"/>
                <a:ea typeface="DejaVu Sans"/>
              </a:rPr>
              <a:t> RS 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Corbel"/>
                <a:ea typeface="DejaVu Sans"/>
              </a:rPr>
              <a:t>Nesměř</a:t>
            </a:r>
            <a:r>
              <a:rPr lang="cs-CZ" sz="2400" b="0" strike="noStrike" spc="-1" dirty="0">
                <a:solidFill>
                  <a:srgbClr val="000000"/>
                </a:solidFill>
                <a:latin typeface="Corbel"/>
                <a:ea typeface="DejaVu Sans"/>
              </a:rPr>
              <a:t> </a:t>
            </a:r>
            <a:endParaRPr lang="cs-CZ" sz="2400" b="0" strike="noStrike" spc="-1" dirty="0">
              <a:latin typeface="Arial"/>
            </a:endParaRPr>
          </a:p>
          <a:p>
            <a:pPr marL="10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571331"/>
              </a:buClr>
              <a:buSzPct val="145000"/>
            </a:pPr>
            <a:r>
              <a:rPr lang="cs-CZ" sz="2400" b="0" strike="noStrike" spc="-1" dirty="0" smtClean="0">
                <a:solidFill>
                  <a:srgbClr val="000000"/>
                </a:solidFill>
                <a:latin typeface="Corbel"/>
                <a:ea typeface="DejaVu Sans"/>
              </a:rPr>
              <a:t>        (</a:t>
            </a:r>
            <a:r>
              <a:rPr lang="cs-CZ" sz="2400" b="0" strike="noStrike" spc="-1" dirty="0">
                <a:solidFill>
                  <a:srgbClr val="000000"/>
                </a:solidFill>
                <a:latin typeface="Corbel"/>
                <a:ea typeface="DejaVu Sans"/>
              </a:rPr>
              <a:t>adresa: 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Corbel"/>
                <a:ea typeface="DejaVu Sans"/>
              </a:rPr>
              <a:t>Nesměř</a:t>
            </a:r>
            <a:r>
              <a:rPr lang="cs-CZ" sz="2400" b="0" strike="noStrike" spc="-1" dirty="0">
                <a:solidFill>
                  <a:srgbClr val="000000"/>
                </a:solidFill>
                <a:latin typeface="Corbel"/>
                <a:ea typeface="DejaVu Sans"/>
              </a:rPr>
              <a:t> – Samota 562, Velké Meziříčí 594 01) </a:t>
            </a:r>
            <a:endParaRPr lang="cs-CZ" sz="24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571331"/>
              </a:buClr>
              <a:buSzPct val="145000"/>
              <a:buFont typeface="Arial"/>
              <a:buChar char="•"/>
            </a:pPr>
            <a:r>
              <a:rPr lang="cs-CZ" sz="2400" b="1" strike="noStrike" spc="-1" dirty="0">
                <a:solidFill>
                  <a:srgbClr val="000000"/>
                </a:solidFill>
                <a:latin typeface="Corbel"/>
                <a:ea typeface="DejaVu Sans"/>
              </a:rPr>
              <a:t>Cena:</a:t>
            </a:r>
            <a:r>
              <a:rPr lang="cs-CZ" sz="2400" b="0" strike="noStrike" spc="-1" dirty="0">
                <a:solidFill>
                  <a:srgbClr val="000000"/>
                </a:solidFill>
                <a:latin typeface="Corbel"/>
                <a:ea typeface="DejaVu Sans"/>
              </a:rPr>
              <a:t> 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Corbel"/>
                <a:ea typeface="DejaVu Sans"/>
              </a:rPr>
              <a:t>2 300 </a:t>
            </a:r>
            <a:r>
              <a:rPr lang="cs-CZ" sz="2400" b="0" strike="noStrike" spc="-1" dirty="0">
                <a:solidFill>
                  <a:srgbClr val="000000"/>
                </a:solidFill>
                <a:latin typeface="Corbel"/>
                <a:ea typeface="DejaVu Sans"/>
              </a:rPr>
              <a:t>Kč</a:t>
            </a:r>
            <a:endParaRPr lang="cs-CZ" sz="24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571331"/>
              </a:buClr>
              <a:buSzPct val="145000"/>
              <a:buFont typeface="Arial"/>
              <a:buChar char="•"/>
            </a:pPr>
            <a:r>
              <a:rPr lang="cs-CZ" sz="2400" b="1" strike="noStrike" spc="-1" dirty="0">
                <a:solidFill>
                  <a:srgbClr val="000000"/>
                </a:solidFill>
                <a:latin typeface="Corbel"/>
                <a:ea typeface="DejaVu Sans"/>
              </a:rPr>
              <a:t>Základní informace:</a:t>
            </a:r>
            <a:endParaRPr lang="cs-CZ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cs-CZ" sz="2400" b="0" strike="noStrike" spc="-1" dirty="0">
                <a:solidFill>
                  <a:srgbClr val="000000"/>
                </a:solidFill>
                <a:latin typeface="Corbel"/>
                <a:ea typeface="DejaVu Sans"/>
              </a:rPr>
              <a:t>Adaptační program proběhne pod vedením zkušených instruktorů z Centra </a:t>
            </a:r>
            <a:r>
              <a:rPr lang="cs-CZ" sz="2400" b="0" strike="noStrike" spc="-1" smtClean="0">
                <a:solidFill>
                  <a:srgbClr val="000000"/>
                </a:solidFill>
                <a:latin typeface="Corbel"/>
                <a:ea typeface="DejaVu Sans"/>
              </a:rPr>
              <a:t>Outdoorových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Corbel"/>
                <a:ea typeface="DejaVu Sans"/>
              </a:rPr>
              <a:t> </a:t>
            </a:r>
            <a:r>
              <a:rPr lang="cs-CZ" sz="2400" b="0" strike="noStrike" spc="-1" dirty="0">
                <a:solidFill>
                  <a:srgbClr val="000000"/>
                </a:solidFill>
                <a:latin typeface="Corbel"/>
                <a:ea typeface="DejaVu Sans"/>
              </a:rPr>
              <a:t>programů  </a:t>
            </a:r>
            <a:r>
              <a:rPr lang="cs-CZ" sz="2400" b="0" u="sng" strike="noStrike" spc="-1" dirty="0">
                <a:solidFill>
                  <a:srgbClr val="3085ED"/>
                </a:solidFill>
                <a:uFillTx/>
                <a:latin typeface="Corbel"/>
                <a:ea typeface="DejaVu Sans"/>
                <a:hlinkClick r:id="rId2"/>
              </a:rPr>
              <a:t>www.cop.cz</a:t>
            </a:r>
            <a:r>
              <a:rPr lang="cs-CZ" sz="2400" b="0" strike="noStrike" spc="-1" dirty="0">
                <a:solidFill>
                  <a:srgbClr val="3085ED"/>
                </a:solidFill>
                <a:latin typeface="Corbel"/>
                <a:ea typeface="DejaVu Sans"/>
              </a:rPr>
              <a:t> </a:t>
            </a:r>
            <a:r>
              <a:rPr lang="cs-CZ" sz="2400" b="0" strike="noStrike" spc="-1" dirty="0">
                <a:solidFill>
                  <a:srgbClr val="000000"/>
                </a:solidFill>
                <a:latin typeface="Corbel"/>
                <a:ea typeface="DejaVu Sans"/>
              </a:rPr>
              <a:t>za účasti třídních učitelů. Program bude zaměřen na podporu vybudování dobrých vztahů v novém třídním kolektivu, prolomení bariér, rozvoj 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Corbel"/>
                <a:ea typeface="DejaVu Sans"/>
              </a:rPr>
              <a:t>komunikace</a:t>
            </a:r>
            <a:r>
              <a:rPr lang="cs-CZ" sz="2400" b="0" strike="noStrike" spc="-1" dirty="0">
                <a:solidFill>
                  <a:srgbClr val="000000"/>
                </a:solidFill>
                <a:latin typeface="Corbel"/>
                <a:ea typeface="DejaVu Sans"/>
              </a:rPr>
              <a:t>, přijímání a dostávání zpětné vazby, vytvoření společných pravidel aj.</a:t>
            </a:r>
            <a:endParaRPr lang="cs-CZ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cs-CZ" sz="2400" b="0" strike="noStrike" spc="-1" dirty="0">
                <a:solidFill>
                  <a:srgbClr val="000000"/>
                </a:solidFill>
                <a:latin typeface="Corbel"/>
                <a:ea typeface="DejaVu Sans"/>
              </a:rPr>
              <a:t>V ceně je ubytování, strava 5x denně, doprava, 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Corbel"/>
                <a:ea typeface="DejaVu Sans"/>
              </a:rPr>
              <a:t>provozní a  materiálové </a:t>
            </a:r>
            <a:r>
              <a:rPr lang="cs-CZ" sz="2400" b="0" strike="noStrike" spc="-1" dirty="0">
                <a:solidFill>
                  <a:srgbClr val="000000"/>
                </a:solidFill>
                <a:latin typeface="Corbel"/>
                <a:ea typeface="DejaVu Sans"/>
              </a:rPr>
              <a:t>vybavení, 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Corbel"/>
                <a:ea typeface="DejaVu Sans"/>
              </a:rPr>
              <a:t>lektorné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lang="cs-CZ" sz="2400" b="0" strike="noStrike" spc="-1" dirty="0">
              <a:latin typeface="Arial"/>
            </a:endParaRPr>
          </a:p>
        </p:txBody>
      </p:sp>
      <p:pic>
        <p:nvPicPr>
          <p:cNvPr id="210" name="Obrázek 209"/>
          <p:cNvPicPr/>
          <p:nvPr/>
        </p:nvPicPr>
        <p:blipFill>
          <a:blip r:embed="rId3"/>
          <a:stretch/>
        </p:blipFill>
        <p:spPr>
          <a:xfrm>
            <a:off x="7320136" y="830880"/>
            <a:ext cx="2808000" cy="4959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8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zluta">
      <a:dk1>
        <a:sysClr val="windowText" lastClr="000000"/>
      </a:dk1>
      <a:lt1>
        <a:sysClr val="window" lastClr="FFFFFF"/>
      </a:lt1>
      <a:dk2>
        <a:srgbClr val="741942"/>
      </a:dk2>
      <a:lt2>
        <a:srgbClr val="CDD0D1"/>
      </a:lt2>
      <a:accent1>
        <a:srgbClr val="741942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tf00001233</Template>
  <TotalTime>551</TotalTime>
  <Words>696</Words>
  <Application>Microsoft Office PowerPoint</Application>
  <PresentationFormat>Vlastní</PresentationFormat>
  <Paragraphs>112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Paralaxa</vt:lpstr>
      <vt:lpstr>Třídní schůzky budoucího 1. ročníku</vt:lpstr>
      <vt:lpstr>Prezentace aplikace PowerPoint</vt:lpstr>
      <vt:lpstr>Prezentace aplikace PowerPoint</vt:lpstr>
      <vt:lpstr>Zahájení školního roku</vt:lpstr>
      <vt:lpstr>ISIC</vt:lpstr>
      <vt:lpstr>Komunikace</vt:lpstr>
      <vt:lpstr>Jídelna</vt:lpstr>
      <vt:lpstr>Výuka a vybavení</vt:lpstr>
      <vt:lpstr>Prezentace aplikace PowerPoint</vt:lpstr>
      <vt:lpstr>Ubytování na internátu</vt:lpstr>
      <vt:lpstr>Prezentace aplikace PowerPoint</vt:lpstr>
      <vt:lpstr>Společenský život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Pozemní stavby Rekonstrukce staveb a architektura (obor)  Stavebnictví ( zaměření)</dc:title>
  <dc:creator>Uživatel systému Windows</dc:creator>
  <cp:lastModifiedBy>Mgr. Oldrich Semik</cp:lastModifiedBy>
  <cp:revision>53</cp:revision>
  <dcterms:created xsi:type="dcterms:W3CDTF">2020-12-07T21:04:50Z</dcterms:created>
  <dcterms:modified xsi:type="dcterms:W3CDTF">2022-06-23T13:26:44Z</dcterms:modified>
</cp:coreProperties>
</file>